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3"/>
  </p:notesMasterIdLst>
  <p:sldIdLst>
    <p:sldId id="260" r:id="rId3"/>
    <p:sldId id="257" r:id="rId4"/>
    <p:sldId id="258" r:id="rId5"/>
    <p:sldId id="279" r:id="rId6"/>
    <p:sldId id="280" r:id="rId7"/>
    <p:sldId id="281" r:id="rId8"/>
    <p:sldId id="282" r:id="rId9"/>
    <p:sldId id="283" r:id="rId10"/>
    <p:sldId id="284" r:id="rId11"/>
    <p:sldId id="272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60"/>
            <p14:sldId id="257"/>
            <p14:sldId id="258"/>
            <p14:sldId id="279"/>
            <p14:sldId id="280"/>
            <p14:sldId id="281"/>
            <p14:sldId id="282"/>
            <p14:sldId id="283"/>
            <p14:sldId id="284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4686"/>
    <a:srgbClr val="F49C4E"/>
    <a:srgbClr val="CE8EB9"/>
    <a:srgbClr val="ED6F9C"/>
    <a:srgbClr val="A27DB6"/>
    <a:srgbClr val="5F95CF"/>
    <a:srgbClr val="FCC13F"/>
    <a:srgbClr val="37B398"/>
    <a:srgbClr val="EA4E34"/>
    <a:srgbClr val="00A7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97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978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343803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09108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52832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348487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475013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783222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37387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29989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27660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41590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423325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35159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570976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208144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32380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05518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312141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95391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055239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54224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469711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111797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951188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410835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91912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50513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401930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411673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7213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176364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133079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707831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142492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9669488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99069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4810472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926643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790258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202681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370887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0784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4127804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A1</a:t>
            </a:r>
            <a:br>
              <a:rPr lang="pl-PL" dirty="0"/>
            </a:br>
            <a:r>
              <a:rPr lang="pl-PL" dirty="0" err="1"/>
              <a:t>present</a:t>
            </a:r>
            <a:r>
              <a:rPr lang="pl-PL" dirty="0"/>
              <a:t> </a:t>
            </a:r>
            <a:r>
              <a:rPr lang="pl-PL" dirty="0" err="1"/>
              <a:t>simple</a:t>
            </a:r>
            <a:br>
              <a:rPr lang="pl-PL" dirty="0"/>
            </a:br>
            <a:endParaRPr sz="3800" b="1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740243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3" y="1420763"/>
            <a:ext cx="1142996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US" sz="1600" dirty="0"/>
              <a:t>……………you…………….(work) in a bank? No, I………………….. 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Stella…………………………….(not eat) meat. She’s a vegetarian. 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Where…………………….Todd…………………….(do) yoga? ……………he……………..(go) to the yoga class in the school?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Jenny’s jacket……………………………..(match) her trousers. She looks beautiful!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My best friend…………………………(speak) three languages. I only……………………..(speak) two.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Francesca……………………..(not play) football on Fridays. She………………………(go) swimming.</a:t>
            </a: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4475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Complete the gaps with the words in brackets.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08711" y="1544121"/>
            <a:ext cx="4571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Do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528730" y="1548769"/>
            <a:ext cx="6639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work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566003" y="1541077"/>
            <a:ext cx="6864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don’t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943527" y="2275010"/>
            <a:ext cx="12682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doesn’t eat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871507" y="3007504"/>
            <a:ext cx="6623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does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172305" y="3003542"/>
            <a:ext cx="4347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do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575446" y="3011153"/>
            <a:ext cx="6848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Does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984653" y="3016414"/>
            <a:ext cx="4347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go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603458" y="3993003"/>
            <a:ext cx="10166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matches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723289" y="4723953"/>
            <a:ext cx="8787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speaks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199728" y="4725324"/>
            <a:ext cx="7649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speak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187068" y="5455852"/>
            <a:ext cx="13821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doesn’t play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135305" y="5450973"/>
            <a:ext cx="6623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goes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22" name="Footer Placeholder 1">
            <a:extLst>
              <a:ext uri="{FF2B5EF4-FFF2-40B4-BE49-F238E27FC236}">
                <a16:creationId xmlns:a16="http://schemas.microsoft.com/office/drawing/2014/main" id="{71BF3A30-BAE4-44E7-A5E7-997826E3DD36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lnSpc>
                <a:spcPct val="90000"/>
              </a:lnSpc>
              <a:buSzPct val="25000"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present simple</a:t>
            </a:r>
            <a:endParaRPr lang="en-US"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244990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present simple?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positive sentences in the present simple?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negative and question forms in the present simple?</a:t>
            </a: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it?</a:t>
            </a: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F5819715-8D58-483C-BFB6-FFFD560D90EB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356754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simple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53" y="1519638"/>
            <a:ext cx="1239894" cy="1239894"/>
          </a:xfrm>
          <a:prstGeom prst="rect">
            <a:avLst/>
          </a:prstGeom>
        </p:spPr>
      </p:pic>
      <p:sp>
        <p:nvSpPr>
          <p:cNvPr id="26" name="Rounded Rectangular Callout 25"/>
          <p:cNvSpPr/>
          <p:nvPr/>
        </p:nvSpPr>
        <p:spPr>
          <a:xfrm>
            <a:off x="2486334" y="1163276"/>
            <a:ext cx="2365097" cy="976309"/>
          </a:xfrm>
          <a:prstGeom prst="wedgeRoundRectCallout">
            <a:avLst>
              <a:gd name="adj1" fmla="val -61709"/>
              <a:gd name="adj2" fmla="val 35002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What time do you start school in the morning?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4313" y="1398762"/>
            <a:ext cx="1239894" cy="1239894"/>
          </a:xfrm>
          <a:prstGeom prst="rect">
            <a:avLst/>
          </a:prstGeom>
        </p:spPr>
      </p:pic>
      <p:sp>
        <p:nvSpPr>
          <p:cNvPr id="30" name="Rounded Rectangular Callout 29"/>
          <p:cNvSpPr/>
          <p:nvPr/>
        </p:nvSpPr>
        <p:spPr>
          <a:xfrm>
            <a:off x="5104263" y="1163276"/>
            <a:ext cx="4705627" cy="976309"/>
          </a:xfrm>
          <a:prstGeom prst="wedgeRoundRectCallout">
            <a:avLst>
              <a:gd name="adj1" fmla="val 56053"/>
              <a:gd name="adj2" fmla="val 16280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start school at 9am. I go to school in the mountains, so I catch the bus very early at 7am. My best friend flies to school in a helicopter! 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2486334" y="2217338"/>
            <a:ext cx="2365097" cy="976309"/>
          </a:xfrm>
          <a:prstGeom prst="wedgeRoundRectCallout">
            <a:avLst>
              <a:gd name="adj1" fmla="val -62286"/>
              <a:gd name="adj2" fmla="val -34893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Wow! Do you study languages?</a:t>
            </a:r>
          </a:p>
        </p:txBody>
      </p:sp>
      <p:sp>
        <p:nvSpPr>
          <p:cNvPr id="33" name="Rounded Rectangular Callout 32"/>
          <p:cNvSpPr/>
          <p:nvPr/>
        </p:nvSpPr>
        <p:spPr>
          <a:xfrm>
            <a:off x="5499720" y="2241324"/>
            <a:ext cx="4310170" cy="925303"/>
          </a:xfrm>
          <a:prstGeom prst="wedgeRoundRectCallout">
            <a:avLst>
              <a:gd name="adj1" fmla="val 55034"/>
              <a:gd name="adj2" fmla="val -36818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don’t study languages at school, but I go to a Spanish class every Tuesday evening. 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97" y="4563630"/>
            <a:ext cx="1239894" cy="1239894"/>
          </a:xfrm>
          <a:prstGeom prst="rect">
            <a:avLst/>
          </a:prstGeom>
        </p:spPr>
      </p:pic>
      <p:sp>
        <p:nvSpPr>
          <p:cNvPr id="38" name="Rounded Rectangular Callout 37"/>
          <p:cNvSpPr/>
          <p:nvPr/>
        </p:nvSpPr>
        <p:spPr>
          <a:xfrm>
            <a:off x="1790298" y="3718468"/>
            <a:ext cx="5825152" cy="2625435"/>
          </a:xfrm>
          <a:prstGeom prst="wedgeRoundRectCallout">
            <a:avLst>
              <a:gd name="adj1" fmla="val -52186"/>
              <a:gd name="adj2" fmla="val 1012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can use the present simple for…</a:t>
            </a: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b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b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b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b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b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b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793527"/>
              </p:ext>
            </p:extLst>
          </p:nvPr>
        </p:nvGraphicFramePr>
        <p:xfrm>
          <a:off x="2051243" y="4167445"/>
          <a:ext cx="5303262" cy="192914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651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51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5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/>
                          <a:cs typeface="Open sans"/>
                        </a:rPr>
                        <a:t>Something</a:t>
                      </a:r>
                      <a:r>
                        <a:rPr lang="en-GB" sz="1600" baseline="0" dirty="0">
                          <a:latin typeface="Open sans"/>
                          <a:cs typeface="Open sans"/>
                        </a:rPr>
                        <a:t> which is usually or always true.</a:t>
                      </a:r>
                      <a:endParaRPr lang="en-GB" sz="1600" dirty="0">
                        <a:latin typeface="Open sans"/>
                        <a:cs typeface="Open sans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/>
                          <a:cs typeface="Open sans"/>
                        </a:rPr>
                        <a:t>Routines and habits in the present.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61">
                <a:tc>
                  <a:txBody>
                    <a:bodyPr/>
                    <a:lstStyle/>
                    <a:p>
                      <a:endParaRPr lang="en-GB" sz="1600" dirty="0"/>
                    </a:p>
                    <a:p>
                      <a:endParaRPr lang="en-GB" sz="16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  <a:p>
                      <a:endParaRPr lang="en-GB" sz="1600" dirty="0"/>
                    </a:p>
                    <a:p>
                      <a:endParaRPr lang="en-GB" sz="1600" dirty="0"/>
                    </a:p>
                    <a:p>
                      <a:endParaRPr lang="en-GB" sz="1600" dirty="0"/>
                    </a:p>
                    <a:p>
                      <a:endParaRPr lang="en-GB" sz="16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9" name="Rounded Rectangular Callout 38"/>
          <p:cNvSpPr/>
          <p:nvPr/>
        </p:nvSpPr>
        <p:spPr>
          <a:xfrm>
            <a:off x="8041963" y="3286148"/>
            <a:ext cx="3043048" cy="1194161"/>
          </a:xfrm>
          <a:prstGeom prst="wedgeRoundRectCallout">
            <a:avLst>
              <a:gd name="adj1" fmla="val -54295"/>
              <a:gd name="adj2" fmla="val 3091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these examples from the conversation and match them to the uses in the table. The first one is done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8091768" y="4496615"/>
            <a:ext cx="26519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start school at 9am.</a:t>
            </a:r>
          </a:p>
        </p:txBody>
      </p:sp>
      <p:sp>
        <p:nvSpPr>
          <p:cNvPr id="43" name="Rectangle 42"/>
          <p:cNvSpPr/>
          <p:nvPr/>
        </p:nvSpPr>
        <p:spPr>
          <a:xfrm>
            <a:off x="8192731" y="4797446"/>
            <a:ext cx="26519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catch the bus at 7am.</a:t>
            </a:r>
          </a:p>
        </p:txBody>
      </p:sp>
      <p:sp>
        <p:nvSpPr>
          <p:cNvPr id="44" name="Rectangle 43"/>
          <p:cNvSpPr/>
          <p:nvPr/>
        </p:nvSpPr>
        <p:spPr>
          <a:xfrm>
            <a:off x="8159323" y="6151635"/>
            <a:ext cx="26519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don’t study languages at school.</a:t>
            </a:r>
          </a:p>
        </p:txBody>
      </p:sp>
      <p:sp>
        <p:nvSpPr>
          <p:cNvPr id="45" name="Rectangle 44"/>
          <p:cNvSpPr/>
          <p:nvPr/>
        </p:nvSpPr>
        <p:spPr>
          <a:xfrm>
            <a:off x="8169271" y="5618629"/>
            <a:ext cx="26519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go to a Spanish class every Tuesday evening.</a:t>
            </a:r>
          </a:p>
        </p:txBody>
      </p:sp>
      <p:sp>
        <p:nvSpPr>
          <p:cNvPr id="46" name="Rectangle 45"/>
          <p:cNvSpPr/>
          <p:nvPr/>
        </p:nvSpPr>
        <p:spPr>
          <a:xfrm>
            <a:off x="8070604" y="5119708"/>
            <a:ext cx="2751717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go to school in the mountains.</a:t>
            </a:r>
          </a:p>
        </p:txBody>
      </p:sp>
      <p:sp>
        <p:nvSpPr>
          <p:cNvPr id="22" name="Footer Placeholder 1">
            <a:extLst>
              <a:ext uri="{FF2B5EF4-FFF2-40B4-BE49-F238E27FC236}">
                <a16:creationId xmlns:a16="http://schemas.microsoft.com/office/drawing/2014/main" id="{3E4C974B-5C35-4760-874B-1379394B2D47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2.33164E-6 -1.95466E-6 L -0.28214 0.03794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07" y="1897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25817E-6 -1.5938E-6 L -0.28917 0.0485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59" y="2429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8536E-6 -1.29771E-6 L -0.50931 -0.18714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66" y="-9368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9936E-7 2.5052E-6 L -0.28527 -0.01273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63" y="-648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33425E-6 -2.7504E-6 L -0.50319 0.04118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66" y="20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0" grpId="0" animBg="1"/>
      <p:bldP spid="32" grpId="0" animBg="1"/>
      <p:bldP spid="33" grpId="0" animBg="1"/>
      <p:bldP spid="38" grpId="0" animBg="1"/>
      <p:bldP spid="39" grpId="0" animBg="1"/>
      <p:bldP spid="4" grpId="0"/>
      <p:bldP spid="4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81"/>
          <p:cNvSpPr txBox="1">
            <a:spLocks/>
          </p:cNvSpPr>
          <p:nvPr/>
        </p:nvSpPr>
        <p:spPr>
          <a:xfrm>
            <a:off x="450601" y="229387"/>
            <a:ext cx="10549495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the present simple?</a:t>
            </a:r>
          </a:p>
        </p:txBody>
      </p:sp>
      <p:sp>
        <p:nvSpPr>
          <p:cNvPr id="15" name="Shape 82"/>
          <p:cNvSpPr txBox="1">
            <a:spLocks/>
          </p:cNvSpPr>
          <p:nvPr/>
        </p:nvSpPr>
        <p:spPr>
          <a:xfrm>
            <a:off x="450601" y="3600846"/>
            <a:ext cx="8092898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For routines and habits.</a:t>
            </a:r>
          </a:p>
        </p:txBody>
      </p:sp>
      <p:sp>
        <p:nvSpPr>
          <p:cNvPr id="29" name="Pentagon 28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positive sentences in the present simple?</a:t>
            </a:r>
          </a:p>
        </p:txBody>
      </p:sp>
      <p:sp>
        <p:nvSpPr>
          <p:cNvPr id="18" name="Rounded Rectangular Callout 17"/>
          <p:cNvSpPr/>
          <p:nvPr/>
        </p:nvSpPr>
        <p:spPr>
          <a:xfrm>
            <a:off x="1993290" y="2306150"/>
            <a:ext cx="4094103" cy="976309"/>
          </a:xfrm>
          <a:prstGeom prst="wedgeRoundRectCallout">
            <a:avLst>
              <a:gd name="adj1" fmla="val -55286"/>
              <a:gd name="adj2" fmla="val -11678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go to school in the mountains.</a:t>
            </a:r>
          </a:p>
        </p:txBody>
      </p:sp>
      <p:sp>
        <p:nvSpPr>
          <p:cNvPr id="13" name="Shape 82"/>
          <p:cNvSpPr txBox="1">
            <a:spLocks/>
          </p:cNvSpPr>
          <p:nvPr/>
        </p:nvSpPr>
        <p:spPr>
          <a:xfrm>
            <a:off x="450601" y="1656444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For something that is usually or always true.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3" name="Arc 22"/>
          <p:cNvSpPr/>
          <p:nvPr/>
        </p:nvSpPr>
        <p:spPr>
          <a:xfrm rot="15519341" flipV="1">
            <a:off x="4573250" y="452170"/>
            <a:ext cx="2089380" cy="5548530"/>
          </a:xfrm>
          <a:prstGeom prst="arc">
            <a:avLst>
              <a:gd name="adj1" fmla="val 16588171"/>
              <a:gd name="adj2" fmla="val 332968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805" y="938024"/>
            <a:ext cx="1239894" cy="1239894"/>
          </a:xfrm>
          <a:prstGeom prst="rect">
            <a:avLst/>
          </a:prstGeom>
        </p:spPr>
      </p:pic>
      <p:sp>
        <p:nvSpPr>
          <p:cNvPr id="22" name="Rounded Rectangular Callout 21"/>
          <p:cNvSpPr/>
          <p:nvPr/>
        </p:nvSpPr>
        <p:spPr>
          <a:xfrm>
            <a:off x="7202957" y="2035540"/>
            <a:ext cx="3032922" cy="1049774"/>
          </a:xfrm>
          <a:prstGeom prst="wedgeRoundRectCallout">
            <a:avLst>
              <a:gd name="adj1" fmla="val 58652"/>
              <a:gd name="adj2" fmla="val -3538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is something that is true. It’s a fact.</a:t>
            </a:r>
          </a:p>
        </p:txBody>
      </p:sp>
      <p:sp>
        <p:nvSpPr>
          <p:cNvPr id="24" name="Rounded Rectangular Callout 23"/>
          <p:cNvSpPr/>
          <p:nvPr/>
        </p:nvSpPr>
        <p:spPr>
          <a:xfrm>
            <a:off x="2096520" y="4191246"/>
            <a:ext cx="4094103" cy="976309"/>
          </a:xfrm>
          <a:prstGeom prst="wedgeRoundRectCallout">
            <a:avLst>
              <a:gd name="adj1" fmla="val -55286"/>
              <a:gd name="adj2" fmla="val -11678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go to Spanish class every Tuesday evening.</a:t>
            </a:r>
          </a:p>
        </p:txBody>
      </p:sp>
      <p:sp>
        <p:nvSpPr>
          <p:cNvPr id="28" name="Arc 27"/>
          <p:cNvSpPr/>
          <p:nvPr/>
        </p:nvSpPr>
        <p:spPr>
          <a:xfrm rot="15519341" flipV="1">
            <a:off x="4356137" y="2190719"/>
            <a:ext cx="2089380" cy="5548530"/>
          </a:xfrm>
          <a:prstGeom prst="arc">
            <a:avLst>
              <a:gd name="adj1" fmla="val 16327026"/>
              <a:gd name="adj2" fmla="val 332968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7202957" y="3729413"/>
            <a:ext cx="3032922" cy="1049774"/>
          </a:xfrm>
          <a:prstGeom prst="wedgeRoundRectCallout">
            <a:avLst>
              <a:gd name="adj1" fmla="val 58652"/>
              <a:gd name="adj2" fmla="val -3538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is a routine. It happens every week at the same time.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10" y="2123111"/>
            <a:ext cx="1239894" cy="123989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95" y="4059453"/>
            <a:ext cx="1239894" cy="1239894"/>
          </a:xfrm>
          <a:prstGeom prst="rect">
            <a:avLst/>
          </a:prstGeom>
        </p:spPr>
      </p:pic>
      <p:sp>
        <p:nvSpPr>
          <p:cNvPr id="19" name="Footer Placeholder 1">
            <a:extLst>
              <a:ext uri="{FF2B5EF4-FFF2-40B4-BE49-F238E27FC236}">
                <a16:creationId xmlns:a16="http://schemas.microsoft.com/office/drawing/2014/main" id="{D979AAFD-5BB8-4B66-A84A-EE2C9EBA5672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026112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9" grpId="0" animBg="1"/>
      <p:bldP spid="18" grpId="0" animBg="1"/>
      <p:bldP spid="13" grpId="0"/>
      <p:bldP spid="23" grpId="0" animBg="1"/>
      <p:bldP spid="22" grpId="0" animBg="1"/>
      <p:bldP spid="24" grpId="0" animBg="1"/>
      <p:bldP spid="28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356754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simple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9619" y="2729462"/>
            <a:ext cx="1239894" cy="1239894"/>
          </a:xfrm>
          <a:prstGeom prst="rect">
            <a:avLst/>
          </a:prstGeom>
        </p:spPr>
      </p:pic>
      <p:sp>
        <p:nvSpPr>
          <p:cNvPr id="26" name="Rounded Rectangular Callout 25"/>
          <p:cNvSpPr/>
          <p:nvPr/>
        </p:nvSpPr>
        <p:spPr>
          <a:xfrm>
            <a:off x="7390925" y="2520368"/>
            <a:ext cx="2913135" cy="1358757"/>
          </a:xfrm>
          <a:prstGeom prst="wedgeRoundRectCallout">
            <a:avLst>
              <a:gd name="adj1" fmla="val 56680"/>
              <a:gd name="adj2" fmla="val -13915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My friend Tom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starts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school at 9am. He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catches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the bus at 7am and his friend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flies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to school in a helicopter!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6012" y="264233"/>
            <a:ext cx="1239894" cy="1239894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8319113" y="264233"/>
            <a:ext cx="2144751" cy="1950651"/>
          </a:xfrm>
          <a:prstGeom prst="wedgeRoundRectCallout">
            <a:avLst>
              <a:gd name="adj1" fmla="val 57380"/>
              <a:gd name="adj2" fmla="val -3308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 sentences in the table. With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I, you, we, you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(plural) and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they,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 we change the verb ending?</a:t>
            </a:r>
            <a:endParaRPr lang="en-US" sz="1600" u="sng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848740"/>
              </p:ext>
            </p:extLst>
          </p:nvPr>
        </p:nvGraphicFramePr>
        <p:xfrm>
          <a:off x="404603" y="2516451"/>
          <a:ext cx="6569328" cy="382745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812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9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89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399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person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changes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60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b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start</a:t>
                      </a:r>
                      <a:r>
                        <a:rPr lang="es-MX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school</a:t>
                      </a:r>
                      <a:r>
                        <a:rPr lang="es-MX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at 9am.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603">
                <a:tc>
                  <a:txBody>
                    <a:bodyPr/>
                    <a:lstStyle/>
                    <a:p>
                      <a:r>
                        <a:rPr lang="es-MX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You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start</a:t>
                      </a:r>
                      <a:r>
                        <a:rPr lang="es-MX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school</a:t>
                      </a:r>
                      <a:r>
                        <a:rPr lang="es-MX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at 9am.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0603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s-MX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s-MX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s-MX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0603">
                <a:tc>
                  <a:txBody>
                    <a:bodyPr/>
                    <a:lstStyle/>
                    <a:p>
                      <a:r>
                        <a:rPr lang="es-MX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We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start</a:t>
                      </a:r>
                      <a:r>
                        <a:rPr lang="es-MX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school</a:t>
                      </a:r>
                      <a:r>
                        <a:rPr lang="es-MX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at 9am.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0603">
                <a:tc>
                  <a:txBody>
                    <a:bodyPr/>
                    <a:lstStyle/>
                    <a:p>
                      <a:r>
                        <a:rPr lang="es-MX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You</a:t>
                      </a:r>
                      <a:r>
                        <a:rPr lang="es-MX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(plural)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start</a:t>
                      </a:r>
                      <a:r>
                        <a:rPr lang="es-MX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school</a:t>
                      </a:r>
                      <a:r>
                        <a:rPr lang="es-MX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at 9am.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0603">
                <a:tc>
                  <a:txBody>
                    <a:bodyPr/>
                    <a:lstStyle/>
                    <a:p>
                      <a:r>
                        <a:rPr lang="es-MX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start</a:t>
                      </a:r>
                      <a:r>
                        <a:rPr lang="es-MX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school</a:t>
                      </a:r>
                      <a:r>
                        <a:rPr lang="es-MX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at 9am.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" name="Rounded Rectangular Callout 9"/>
          <p:cNvSpPr/>
          <p:nvPr/>
        </p:nvSpPr>
        <p:spPr>
          <a:xfrm>
            <a:off x="728724" y="1271767"/>
            <a:ext cx="4808298" cy="976309"/>
          </a:xfrm>
          <a:prstGeom prst="wedgeRoundRectCallout">
            <a:avLst>
              <a:gd name="adj1" fmla="val 56053"/>
              <a:gd name="adj2" fmla="val 16280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start school at 9am. I go to school in the mountains, so I catch the bus very early at 7am. </a:t>
            </a:r>
          </a:p>
        </p:txBody>
      </p:sp>
      <p:sp>
        <p:nvSpPr>
          <p:cNvPr id="11" name="Shape 87"/>
          <p:cNvSpPr/>
          <p:nvPr/>
        </p:nvSpPr>
        <p:spPr>
          <a:xfrm>
            <a:off x="6209731" y="596903"/>
            <a:ext cx="1742949" cy="1407640"/>
          </a:xfrm>
          <a:prstGeom prst="cloudCallout">
            <a:avLst>
              <a:gd name="adj1" fmla="val 67542"/>
              <a:gd name="adj2" fmla="val -17311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b="1" i="1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No. The verb is the same</a:t>
            </a:r>
          </a:p>
        </p:txBody>
      </p:sp>
      <p:sp>
        <p:nvSpPr>
          <p:cNvPr id="12" name="Rounded Rectangular Callout 11"/>
          <p:cNvSpPr/>
          <p:nvPr/>
        </p:nvSpPr>
        <p:spPr>
          <a:xfrm>
            <a:off x="7858026" y="4184609"/>
            <a:ext cx="3066923" cy="1950651"/>
          </a:xfrm>
          <a:prstGeom prst="wedgeRoundRectCallout">
            <a:avLst>
              <a:gd name="adj1" fmla="val 58457"/>
              <a:gd name="adj2" fmla="val -3588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 look at the example verbs in the present simple with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he, she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or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it.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What changes do we make to the verb?</a:t>
            </a:r>
            <a:endParaRPr lang="en-US" sz="1600" u="sng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07781" y="4007358"/>
            <a:ext cx="17391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s-MX" sz="1600" b="1" dirty="0">
                <a:solidFill>
                  <a:srgbClr val="0070C0"/>
                </a:solidFill>
                <a:latin typeface="Open Sans" charset="0"/>
                <a:ea typeface="Open Sans" charset="0"/>
                <a:cs typeface="Open Sans" charset="0"/>
              </a:rPr>
              <a:t> Add -</a:t>
            </a:r>
            <a:r>
              <a:rPr lang="es-MX" sz="1600" b="1" i="1" dirty="0">
                <a:solidFill>
                  <a:srgbClr val="0070C0"/>
                </a:solidFill>
                <a:latin typeface="Open Sans" charset="0"/>
                <a:ea typeface="Open Sans" charset="0"/>
                <a:cs typeface="Open Sans" charset="0"/>
              </a:rPr>
              <a:t>s/-es/-ies.</a:t>
            </a:r>
            <a:endParaRPr lang="en-GB" sz="1600" b="1" i="1" dirty="0">
              <a:solidFill>
                <a:srgbClr val="0070C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69871" y="3744728"/>
            <a:ext cx="21371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s-MX" sz="1600" b="1" dirty="0" err="1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starts</a:t>
            </a:r>
            <a:r>
              <a:rPr lang="es-MX" sz="16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s-MX" sz="1600" dirty="0" err="1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school</a:t>
            </a:r>
            <a:r>
              <a:rPr lang="es-MX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at 9am.</a:t>
            </a:r>
            <a:endParaRPr lang="en-GB" sz="16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04603" y="3800079"/>
            <a:ext cx="10400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s-MX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He/She/It</a:t>
            </a:r>
            <a:endParaRPr lang="en-GB" sz="1600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64491" y="3114408"/>
            <a:ext cx="14046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s-MX" sz="1600" b="1" dirty="0">
                <a:solidFill>
                  <a:srgbClr val="0070C0"/>
                </a:solidFill>
                <a:latin typeface="Open Sans" charset="0"/>
                <a:ea typeface="Open Sans" charset="0"/>
                <a:cs typeface="Open Sans" charset="0"/>
              </a:rPr>
              <a:t>No changes.</a:t>
            </a:r>
            <a:endParaRPr lang="en-GB" sz="1600" b="1" dirty="0">
              <a:solidFill>
                <a:srgbClr val="0070C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864491" y="5366688"/>
            <a:ext cx="14046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s-MX" sz="1600" b="1" dirty="0">
                <a:solidFill>
                  <a:srgbClr val="0070C0"/>
                </a:solidFill>
                <a:latin typeface="Open Sans" charset="0"/>
                <a:ea typeface="Open Sans" charset="0"/>
                <a:cs typeface="Open Sans" charset="0"/>
              </a:rPr>
              <a:t>No changes.</a:t>
            </a:r>
            <a:endParaRPr lang="en-GB" sz="1600" b="1" dirty="0">
              <a:solidFill>
                <a:srgbClr val="0070C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469871" y="4176766"/>
            <a:ext cx="25010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s-MX" sz="1600" b="1" dirty="0" err="1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catches</a:t>
            </a:r>
            <a:r>
              <a:rPr lang="es-MX" sz="16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s-MX" sz="1600" dirty="0" err="1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the</a:t>
            </a:r>
            <a:r>
              <a:rPr lang="es-MX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bus at 7am.</a:t>
            </a:r>
            <a:endParaRPr lang="en-GB" sz="1600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488083" y="4548305"/>
            <a:ext cx="28664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s-MX" sz="1600" b="1" dirty="0" err="1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flies</a:t>
            </a:r>
            <a:r>
              <a:rPr lang="es-MX" sz="16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</a:t>
            </a:r>
            <a:r>
              <a:rPr lang="es-MX" sz="1600" dirty="0" err="1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school</a:t>
            </a:r>
            <a:r>
              <a:rPr lang="es-MX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in a </a:t>
            </a:r>
            <a:r>
              <a:rPr lang="es-MX" sz="1600" dirty="0" err="1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helicopter</a:t>
            </a:r>
            <a:r>
              <a:rPr lang="es-MX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!</a:t>
            </a:r>
            <a:endParaRPr lang="en-GB" sz="1600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Footer Placeholder 1">
            <a:extLst>
              <a:ext uri="{FF2B5EF4-FFF2-40B4-BE49-F238E27FC236}">
                <a16:creationId xmlns:a16="http://schemas.microsoft.com/office/drawing/2014/main" id="{1E0A6BE6-9DF0-4D2D-B512-C60819EA5472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5257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8" presetClass="emph" presetSubtype="0" fill="hold" grpId="1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7" grpId="0" animBg="1"/>
      <p:bldP spid="11" grpId="0" animBg="1"/>
      <p:bldP spid="12" grpId="0" animBg="1"/>
      <p:bldP spid="3" grpId="0"/>
      <p:bldP spid="3" grpId="1"/>
      <p:bldP spid="14" grpId="0"/>
      <p:bldP spid="16" grpId="0"/>
      <p:bldP spid="18" grpId="0"/>
      <p:bldP spid="19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356754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simple positive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" name="Rounded Rectangular Callout 25"/>
          <p:cNvSpPr/>
          <p:nvPr/>
        </p:nvSpPr>
        <p:spPr>
          <a:xfrm>
            <a:off x="6328070" y="1129342"/>
            <a:ext cx="4312903" cy="1034710"/>
          </a:xfrm>
          <a:prstGeom prst="wedgeRoundRectCallout">
            <a:avLst>
              <a:gd name="adj1" fmla="val 56680"/>
              <a:gd name="adj2" fmla="val -13915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My friend Tom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starts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school at 9am. He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catches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the bus at 7am and his friend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flies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to school in a helicopter!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8021" y="2340251"/>
            <a:ext cx="1239894" cy="1239894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7829117" y="2441391"/>
            <a:ext cx="2130809" cy="1202141"/>
          </a:xfrm>
          <a:prstGeom prst="wedgeRoundRectCallout">
            <a:avLst>
              <a:gd name="adj1" fmla="val 61341"/>
              <a:gd name="adj2" fmla="val -1670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verb only changes in the third person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</a:t>
            </a:r>
            <a:r>
              <a:rPr lang="es-MX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/</a:t>
            </a:r>
            <a:r>
              <a:rPr lang="es-MX" sz="1600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she</a:t>
            </a:r>
            <a:r>
              <a:rPr lang="es-MX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/</a:t>
            </a:r>
            <a:r>
              <a:rPr lang="es-MX" sz="1600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it</a:t>
            </a:r>
            <a:r>
              <a:rPr lang="es-MX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 </a:t>
            </a:r>
            <a:endParaRPr lang="en-US" sz="1600" u="sng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864776"/>
              </p:ext>
            </p:extLst>
          </p:nvPr>
        </p:nvGraphicFramePr>
        <p:xfrm>
          <a:off x="901694" y="2340251"/>
          <a:ext cx="6569328" cy="381000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72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33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32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399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person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changes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603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b="1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start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school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at 9am.</a:t>
                      </a:r>
                    </a:p>
                    <a:p>
                      <a:endParaRPr lang="es-MX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 changes.</a:t>
                      </a:r>
                      <a:endParaRPr lang="en-GB" sz="1600" b="1" dirty="0">
                        <a:solidFill>
                          <a:srgbClr val="0070C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603">
                <a:tc>
                  <a:txBody>
                    <a:bodyPr/>
                    <a:lstStyle/>
                    <a:p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start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school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at 9am.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0603"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He/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she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it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b="1" u="none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starts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school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at 9am.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Add -</a:t>
                      </a:r>
                      <a:r>
                        <a:rPr lang="es-MX" sz="1600" b="1" i="1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s/-es/-ies</a:t>
                      </a:r>
                      <a:r>
                        <a:rPr lang="es-MX" sz="1600" b="1" i="0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  <a:endParaRPr lang="es-MX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0603">
                <a:tc>
                  <a:txBody>
                    <a:bodyPr/>
                    <a:lstStyle/>
                    <a:p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start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school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at 9am.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 changes.</a:t>
                      </a:r>
                      <a:endParaRPr lang="en-GB" sz="1600" b="1" dirty="0">
                        <a:solidFill>
                          <a:srgbClr val="0070C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0603">
                <a:tc>
                  <a:txBody>
                    <a:bodyPr/>
                    <a:lstStyle/>
                    <a:p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(plural)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start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school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at 9am.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0603">
                <a:tc>
                  <a:txBody>
                    <a:bodyPr/>
                    <a:lstStyle/>
                    <a:p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They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start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school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at 9am.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" name="Rounded Rectangular Callout 9"/>
          <p:cNvSpPr/>
          <p:nvPr/>
        </p:nvSpPr>
        <p:spPr>
          <a:xfrm>
            <a:off x="901694" y="1157480"/>
            <a:ext cx="4930776" cy="976309"/>
          </a:xfrm>
          <a:prstGeom prst="wedgeRoundRectCallout">
            <a:avLst>
              <a:gd name="adj1" fmla="val -58148"/>
              <a:gd name="adj2" fmla="val -5334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start school at 9am. I go to school in the mountains, so I catch the bus very early at 7am. </a:t>
            </a:r>
          </a:p>
        </p:txBody>
      </p:sp>
      <p:sp>
        <p:nvSpPr>
          <p:cNvPr id="20" name="Arc 19"/>
          <p:cNvSpPr/>
          <p:nvPr/>
        </p:nvSpPr>
        <p:spPr>
          <a:xfrm rot="13129044" flipV="1">
            <a:off x="6097036" y="3159581"/>
            <a:ext cx="2089380" cy="2995431"/>
          </a:xfrm>
          <a:prstGeom prst="arc">
            <a:avLst>
              <a:gd name="adj1" fmla="val 16379707"/>
              <a:gd name="adj2" fmla="val 2098435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2" name="Rounded Rectangular Callout 21"/>
          <p:cNvSpPr/>
          <p:nvPr/>
        </p:nvSpPr>
        <p:spPr>
          <a:xfrm>
            <a:off x="8152068" y="4037642"/>
            <a:ext cx="2488905" cy="1382649"/>
          </a:xfrm>
          <a:prstGeom prst="wedgeRoundRectCallout">
            <a:avLst>
              <a:gd name="adj1" fmla="val 40428"/>
              <a:gd name="adj2" fmla="val -7225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But</a:t>
            </a:r>
            <a:r>
              <a:rPr lang="es-MX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when</a:t>
            </a:r>
            <a:r>
              <a:rPr lang="es-MX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do </a:t>
            </a:r>
            <a:r>
              <a:rPr lang="es-MX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</a:t>
            </a:r>
            <a:r>
              <a:rPr lang="es-MX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add</a:t>
            </a:r>
            <a:r>
              <a:rPr lang="es-MX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-</a:t>
            </a:r>
            <a:r>
              <a:rPr lang="es-MX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s, -es </a:t>
            </a:r>
            <a:r>
              <a:rPr lang="es-MX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or</a:t>
            </a:r>
            <a:r>
              <a:rPr lang="es-MX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change</a:t>
            </a:r>
            <a:r>
              <a:rPr lang="es-MX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</a:t>
            </a:r>
            <a:r>
              <a:rPr lang="es-MX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ending</a:t>
            </a:r>
            <a:r>
              <a:rPr lang="es-MX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to </a:t>
            </a:r>
            <a:r>
              <a:rPr lang="es-MX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–</a:t>
            </a:r>
            <a:r>
              <a:rPr lang="es-MX" sz="1600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ies</a:t>
            </a:r>
            <a:r>
              <a:rPr lang="es-MX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  <a:endParaRPr lang="en-US" sz="1600" u="sng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3" name="Rounded Rectangular Callout 22"/>
          <p:cNvSpPr/>
          <p:nvPr/>
        </p:nvSpPr>
        <p:spPr>
          <a:xfrm>
            <a:off x="9069010" y="5671702"/>
            <a:ext cx="2488905" cy="929533"/>
          </a:xfrm>
          <a:prstGeom prst="wedgeRoundRectCallout">
            <a:avLst>
              <a:gd name="adj1" fmla="val 40428"/>
              <a:gd name="adj2" fmla="val -7225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Let’s</a:t>
            </a:r>
            <a:r>
              <a:rPr lang="es-MX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see</a:t>
            </a:r>
            <a:r>
              <a:rPr lang="es-MX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…</a:t>
            </a:r>
            <a:endParaRPr lang="en-US" sz="1600" u="sng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4A02AFDE-2DE3-4B9A-8740-256D339540A8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70193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81"/>
          <p:cNvSpPr txBox="1">
            <a:spLocks/>
          </p:cNvSpPr>
          <p:nvPr/>
        </p:nvSpPr>
        <p:spPr>
          <a:xfrm>
            <a:off x="309922" y="239361"/>
            <a:ext cx="10009119" cy="807207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Things to consider…</a:t>
            </a:r>
          </a:p>
        </p:txBody>
      </p:sp>
      <p:sp>
        <p:nvSpPr>
          <p:cNvPr id="17" name="Shape 82"/>
          <p:cNvSpPr txBox="1">
            <a:spLocks/>
          </p:cNvSpPr>
          <p:nvPr/>
        </p:nvSpPr>
        <p:spPr>
          <a:xfrm>
            <a:off x="309922" y="953651"/>
            <a:ext cx="10261770" cy="655623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now know that in the third person positive (</a:t>
            </a:r>
            <a:r>
              <a:rPr lang="en-US" sz="2000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he/she/it</a:t>
            </a: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), we add -</a:t>
            </a:r>
            <a:r>
              <a:rPr lang="en-US" sz="2000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</a:t>
            </a: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-</a:t>
            </a:r>
            <a:r>
              <a:rPr lang="en-US" sz="2000" i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es</a:t>
            </a: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or -</a:t>
            </a:r>
            <a:r>
              <a:rPr lang="en-US" sz="2000" i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ies</a:t>
            </a: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1" name="Rounded Rectangular Callout 20"/>
          <p:cNvSpPr/>
          <p:nvPr/>
        </p:nvSpPr>
        <p:spPr>
          <a:xfrm>
            <a:off x="8327662" y="3183770"/>
            <a:ext cx="2965208" cy="1471551"/>
          </a:xfrm>
          <a:prstGeom prst="wedgeRoundRectCallout">
            <a:avLst>
              <a:gd name="adj1" fmla="val 3573"/>
              <a:gd name="adj2" fmla="val -6808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…but when do we add 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s, </a:t>
            </a:r>
          </a:p>
          <a:p>
            <a:pPr lvl="0" algn="ctr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es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, or -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ies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?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depends on the spelling of the verb. Look…</a:t>
            </a: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938498"/>
              </p:ext>
            </p:extLst>
          </p:nvPr>
        </p:nvGraphicFramePr>
        <p:xfrm>
          <a:off x="606659" y="1447160"/>
          <a:ext cx="7016398" cy="11087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16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921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Add -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 </a:t>
                      </a:r>
                      <a:r>
                        <a:rPr lang="en-GB" sz="1600" b="1" i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the verb (most</a:t>
                      </a:r>
                      <a:r>
                        <a:rPr lang="en-GB" sz="1600" b="1" i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common).</a:t>
                      </a:r>
                      <a:endParaRPr lang="en-GB" sz="1600" i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350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 starts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at 9am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He works in a bookshop.    </a:t>
                      </a:r>
                    </a:p>
                    <a:p>
                      <a:endParaRPr lang="en-GB" sz="8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start + s = starts                     work + s = works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077465"/>
              </p:ext>
            </p:extLst>
          </p:nvPr>
        </p:nvGraphicFramePr>
        <p:xfrm>
          <a:off x="606659" y="2805353"/>
          <a:ext cx="7016398" cy="115150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16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333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Add -</a:t>
                      </a:r>
                      <a:r>
                        <a:rPr lang="en-GB" sz="1600" i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es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i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with verbs ending in -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o, -</a:t>
                      </a:r>
                      <a:r>
                        <a:rPr lang="en-GB" sz="1600" i="1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ss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, -x, -</a:t>
                      </a:r>
                      <a:r>
                        <a:rPr lang="en-GB" sz="1600" i="1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ch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, -sh.</a:t>
                      </a:r>
                      <a:endParaRPr lang="en-GB" sz="1600" i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6222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She does exercise.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He catches the bus.  </a:t>
                      </a:r>
                    </a:p>
                    <a:p>
                      <a:endParaRPr lang="en-GB" sz="8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 + 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es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= does                   catch + 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es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= catches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" name="Arc 29"/>
          <p:cNvSpPr/>
          <p:nvPr/>
        </p:nvSpPr>
        <p:spPr>
          <a:xfrm rot="5637562" flipH="1">
            <a:off x="4474330" y="2667916"/>
            <a:ext cx="635722" cy="1408397"/>
          </a:xfrm>
          <a:prstGeom prst="arc">
            <a:avLst>
              <a:gd name="adj1" fmla="val 2530438"/>
              <a:gd name="adj2" fmla="val 769555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Arc 30"/>
          <p:cNvSpPr/>
          <p:nvPr/>
        </p:nvSpPr>
        <p:spPr>
          <a:xfrm rot="5157138" flipH="1" flipV="1">
            <a:off x="2016376" y="1746568"/>
            <a:ext cx="531999" cy="3208379"/>
          </a:xfrm>
          <a:prstGeom prst="arc">
            <a:avLst>
              <a:gd name="adj1" fmla="val 5116617"/>
              <a:gd name="adj2" fmla="val 1402708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501599"/>
              </p:ext>
            </p:extLst>
          </p:nvPr>
        </p:nvGraphicFramePr>
        <p:xfrm>
          <a:off x="593148" y="4195120"/>
          <a:ext cx="7016398" cy="12801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16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14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Change -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-</a:t>
                      </a:r>
                      <a:r>
                        <a:rPr lang="en-GB" sz="1600" i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ies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i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when the verb ends in a consonant</a:t>
                      </a:r>
                      <a:r>
                        <a:rPr lang="en-GB" sz="1600" i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+ -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y.</a:t>
                      </a:r>
                      <a:endParaRPr lang="en-GB" sz="1600" i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166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The baby cries a lot.            He flies to school in a helicopter.</a:t>
                      </a:r>
                    </a:p>
                    <a:p>
                      <a:endParaRPr lang="en-GB" sz="8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cry – y = 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cr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ies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= cries          fly – y = 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fl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ies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= flies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" name="Rounded Rectangular Callout 33"/>
          <p:cNvSpPr/>
          <p:nvPr/>
        </p:nvSpPr>
        <p:spPr>
          <a:xfrm>
            <a:off x="137500" y="5510940"/>
            <a:ext cx="1527910" cy="499150"/>
          </a:xfrm>
          <a:prstGeom prst="wedgeRoundRectCallout">
            <a:avLst>
              <a:gd name="adj1" fmla="val 37732"/>
              <a:gd name="adj2" fmla="val -5756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consonant</a:t>
            </a:r>
          </a:p>
        </p:txBody>
      </p:sp>
      <p:sp>
        <p:nvSpPr>
          <p:cNvPr id="33" name="Arc 32"/>
          <p:cNvSpPr/>
          <p:nvPr/>
        </p:nvSpPr>
        <p:spPr>
          <a:xfrm rot="916881" flipH="1">
            <a:off x="931424" y="4576273"/>
            <a:ext cx="672635" cy="1300489"/>
          </a:xfrm>
          <a:prstGeom prst="arc">
            <a:avLst>
              <a:gd name="adj1" fmla="val 7336959"/>
              <a:gd name="adj2" fmla="val 1022980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Rounded Rectangular Callout 34"/>
          <p:cNvSpPr/>
          <p:nvPr/>
        </p:nvSpPr>
        <p:spPr>
          <a:xfrm>
            <a:off x="1808656" y="5506478"/>
            <a:ext cx="606641" cy="499150"/>
          </a:xfrm>
          <a:prstGeom prst="wedgeRoundRectCallout">
            <a:avLst>
              <a:gd name="adj1" fmla="val 37732"/>
              <a:gd name="adj2" fmla="val -5756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</a:t>
            </a:r>
          </a:p>
        </p:txBody>
      </p:sp>
      <p:sp>
        <p:nvSpPr>
          <p:cNvPr id="36" name="Arc 35"/>
          <p:cNvSpPr/>
          <p:nvPr/>
        </p:nvSpPr>
        <p:spPr>
          <a:xfrm rot="916881">
            <a:off x="1986375" y="4664000"/>
            <a:ext cx="744453" cy="1300489"/>
          </a:xfrm>
          <a:prstGeom prst="arc">
            <a:avLst>
              <a:gd name="adj1" fmla="val 6604865"/>
              <a:gd name="adj2" fmla="val 863445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7" name="Rounded Rectangular Callout 36"/>
          <p:cNvSpPr/>
          <p:nvPr/>
        </p:nvSpPr>
        <p:spPr>
          <a:xfrm>
            <a:off x="2747570" y="5494478"/>
            <a:ext cx="1527910" cy="499150"/>
          </a:xfrm>
          <a:prstGeom prst="wedgeRoundRectCallout">
            <a:avLst>
              <a:gd name="adj1" fmla="val 37732"/>
              <a:gd name="adj2" fmla="val -5756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consonant</a:t>
            </a:r>
          </a:p>
        </p:txBody>
      </p:sp>
      <p:sp>
        <p:nvSpPr>
          <p:cNvPr id="38" name="Arc 37"/>
          <p:cNvSpPr/>
          <p:nvPr/>
        </p:nvSpPr>
        <p:spPr>
          <a:xfrm rot="916881" flipH="1">
            <a:off x="3565022" y="4619216"/>
            <a:ext cx="672635" cy="1300489"/>
          </a:xfrm>
          <a:prstGeom prst="arc">
            <a:avLst>
              <a:gd name="adj1" fmla="val 7947465"/>
              <a:gd name="adj2" fmla="val 1022980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9" name="Rounded Rectangular Callout 38"/>
          <p:cNvSpPr/>
          <p:nvPr/>
        </p:nvSpPr>
        <p:spPr>
          <a:xfrm>
            <a:off x="4439933" y="5493527"/>
            <a:ext cx="606641" cy="499150"/>
          </a:xfrm>
          <a:prstGeom prst="wedgeRoundRectCallout">
            <a:avLst>
              <a:gd name="adj1" fmla="val 37732"/>
              <a:gd name="adj2" fmla="val -5756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</a:t>
            </a:r>
          </a:p>
        </p:txBody>
      </p:sp>
      <p:sp>
        <p:nvSpPr>
          <p:cNvPr id="40" name="Arc 39"/>
          <p:cNvSpPr/>
          <p:nvPr/>
        </p:nvSpPr>
        <p:spPr>
          <a:xfrm rot="916881">
            <a:off x="4621370" y="4630025"/>
            <a:ext cx="744453" cy="1300489"/>
          </a:xfrm>
          <a:prstGeom prst="arc">
            <a:avLst>
              <a:gd name="adj1" fmla="val 7087339"/>
              <a:gd name="adj2" fmla="val 863445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1" name="Pentagon 40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Negative and question forms.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1514" y="1550936"/>
            <a:ext cx="1239894" cy="1239894"/>
          </a:xfrm>
          <a:prstGeom prst="rect">
            <a:avLst/>
          </a:prstGeom>
        </p:spPr>
      </p:pic>
      <p:sp>
        <p:nvSpPr>
          <p:cNvPr id="24" name="Footer Placeholder 1">
            <a:extLst>
              <a:ext uri="{FF2B5EF4-FFF2-40B4-BE49-F238E27FC236}">
                <a16:creationId xmlns:a16="http://schemas.microsoft.com/office/drawing/2014/main" id="{0C277B5C-15D9-4B92-945B-9A8CF1253543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9074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0" grpId="0" animBg="1"/>
      <p:bldP spid="31" grpId="0" animBg="1"/>
      <p:bldP spid="34" grpId="0" animBg="1"/>
      <p:bldP spid="3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275336" y="225679"/>
            <a:ext cx="1156966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simple negatives &amp; questions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04" y="1525790"/>
            <a:ext cx="1239894" cy="1239894"/>
          </a:xfrm>
          <a:prstGeom prst="rect">
            <a:avLst/>
          </a:prstGeom>
        </p:spPr>
      </p:pic>
      <p:sp>
        <p:nvSpPr>
          <p:cNvPr id="26" name="Rounded Rectangular Callout 25"/>
          <p:cNvSpPr/>
          <p:nvPr/>
        </p:nvSpPr>
        <p:spPr>
          <a:xfrm>
            <a:off x="1980453" y="1446028"/>
            <a:ext cx="2378608" cy="729135"/>
          </a:xfrm>
          <a:prstGeom prst="wedgeRoundRectCallout">
            <a:avLst>
              <a:gd name="adj1" fmla="val -61709"/>
              <a:gd name="adj2" fmla="val 35002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What time do you start school in the morning?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8623" y="922597"/>
            <a:ext cx="1099266" cy="1099266"/>
          </a:xfrm>
          <a:prstGeom prst="rect">
            <a:avLst/>
          </a:prstGeom>
        </p:spPr>
      </p:pic>
      <p:sp>
        <p:nvSpPr>
          <p:cNvPr id="32" name="Rounded Rectangular Callout 31"/>
          <p:cNvSpPr/>
          <p:nvPr/>
        </p:nvSpPr>
        <p:spPr>
          <a:xfrm>
            <a:off x="1953429" y="2241598"/>
            <a:ext cx="2365097" cy="687831"/>
          </a:xfrm>
          <a:prstGeom prst="wedgeRoundRectCallout">
            <a:avLst>
              <a:gd name="adj1" fmla="val -62286"/>
              <a:gd name="adj2" fmla="val -34893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Do you study languages?</a:t>
            </a:r>
          </a:p>
        </p:txBody>
      </p:sp>
      <p:sp>
        <p:nvSpPr>
          <p:cNvPr id="33" name="Rounded Rectangular Callout 32"/>
          <p:cNvSpPr/>
          <p:nvPr/>
        </p:nvSpPr>
        <p:spPr>
          <a:xfrm>
            <a:off x="4658757" y="979307"/>
            <a:ext cx="4310170" cy="1126475"/>
          </a:xfrm>
          <a:prstGeom prst="wedgeRoundRectCallout">
            <a:avLst>
              <a:gd name="adj1" fmla="val 55034"/>
              <a:gd name="adj2" fmla="val -36818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start school at 9am. I don’t study languages at school, but I go to a Spanish class every Tuesday evening. Does your sister live in Spain now?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15" y="4588855"/>
            <a:ext cx="1027632" cy="1027632"/>
          </a:xfrm>
          <a:prstGeom prst="rect">
            <a:avLst/>
          </a:prstGeom>
        </p:spPr>
      </p:pic>
      <p:sp>
        <p:nvSpPr>
          <p:cNvPr id="20" name="Rounded Rectangular Callout 19"/>
          <p:cNvSpPr/>
          <p:nvPr/>
        </p:nvSpPr>
        <p:spPr>
          <a:xfrm>
            <a:off x="1615709" y="3877361"/>
            <a:ext cx="3349696" cy="2431738"/>
          </a:xfrm>
          <a:prstGeom prst="wedgeRoundRectCallout">
            <a:avLst>
              <a:gd name="adj1" fmla="val -54295"/>
              <a:gd name="adj2" fmla="val 3091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part of the conversation again and fill in the table with these words. The first is done for you.</a:t>
            </a: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667217"/>
              </p:ext>
            </p:extLst>
          </p:nvPr>
        </p:nvGraphicFramePr>
        <p:xfrm>
          <a:off x="5110374" y="2279509"/>
          <a:ext cx="6397571" cy="14935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98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95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95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12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61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,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You, We, They</a:t>
                      </a:r>
                    </a:p>
                    <a:p>
                      <a:endParaRPr lang="en-GB" sz="1600" b="1" dirty="0">
                        <a:solidFill>
                          <a:srgbClr val="0070C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+ infinitive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961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He,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She, 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3" name="Rounded Rectangular Callout 22"/>
          <p:cNvSpPr/>
          <p:nvPr/>
        </p:nvSpPr>
        <p:spPr>
          <a:xfrm>
            <a:off x="1416958" y="2995625"/>
            <a:ext cx="2901568" cy="829447"/>
          </a:xfrm>
          <a:prstGeom prst="wedgeRoundRectCallout">
            <a:avLst>
              <a:gd name="adj1" fmla="val -62286"/>
              <a:gd name="adj2" fmla="val -51255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No, she doesn’t. She doesn’t live there now. She lives in London.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049295"/>
              </p:ext>
            </p:extLst>
          </p:nvPr>
        </p:nvGraphicFramePr>
        <p:xfrm>
          <a:off x="5110373" y="3779588"/>
          <a:ext cx="6397572" cy="14935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482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35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62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95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89123"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61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</a:rPr>
                        <a:t>(qu. word)</a:t>
                      </a:r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Open Sans"/>
                      </a:endParaRPr>
                    </a:p>
                    <a:p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,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you, we, 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+ infinitive?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961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</a:rPr>
                        <a:t>(qu. word)</a:t>
                      </a:r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Open Sans"/>
                      </a:endParaRPr>
                    </a:p>
                    <a:p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he,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she, 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67766"/>
              </p:ext>
            </p:extLst>
          </p:nvPr>
        </p:nvGraphicFramePr>
        <p:xfrm>
          <a:off x="5110373" y="5286020"/>
          <a:ext cx="4751365" cy="10058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482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84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46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123"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619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/>
                        </a:rPr>
                        <a:t>Yes/No,</a:t>
                      </a:r>
                      <a:endParaRPr lang="en-GB" sz="1600" dirty="0">
                        <a:latin typeface="Open San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,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you, we, 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9619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he,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she, 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071080" y="5754545"/>
            <a:ext cx="13949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Open Sans" charset="0"/>
                <a:ea typeface="Open Sans" charset="0"/>
                <a:cs typeface="Open Sans" charset="0"/>
              </a:rPr>
              <a:t>don’t (do not)</a:t>
            </a:r>
            <a:endParaRPr lang="en-GB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871895" y="4849487"/>
            <a:ext cx="18277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Open Sans" charset="0"/>
                <a:ea typeface="Open Sans" charset="0"/>
                <a:cs typeface="Open Sans" charset="0"/>
              </a:rPr>
              <a:t>doesn’t (does not)</a:t>
            </a:r>
            <a:endParaRPr lang="en-GB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040318" y="4852053"/>
            <a:ext cx="4122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Open Sans" charset="0"/>
                <a:ea typeface="Open Sans" charset="0"/>
                <a:cs typeface="Open Sans" charset="0"/>
              </a:rPr>
              <a:t>do</a:t>
            </a:r>
            <a:endParaRPr lang="en-GB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141740" y="5756453"/>
            <a:ext cx="6286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Open Sans" charset="0"/>
                <a:ea typeface="Open Sans" charset="0"/>
                <a:cs typeface="Open Sans" charset="0"/>
              </a:rPr>
              <a:t>does</a:t>
            </a:r>
            <a:endParaRPr lang="en-GB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128980" y="5273108"/>
            <a:ext cx="9140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Open Sans" charset="0"/>
                <a:ea typeface="Open Sans" charset="0"/>
                <a:cs typeface="Open Sans" charset="0"/>
              </a:rPr>
              <a:t>do/don’t</a:t>
            </a:r>
            <a:endParaRPr lang="en-GB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191370" y="5254544"/>
            <a:ext cx="13468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Open Sans" charset="0"/>
                <a:ea typeface="Open Sans" charset="0"/>
                <a:cs typeface="Open Sans" charset="0"/>
              </a:rPr>
              <a:t>does/doesn’t</a:t>
            </a:r>
            <a:endParaRPr lang="en-GB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Footer Placeholder 1">
            <a:extLst>
              <a:ext uri="{FF2B5EF4-FFF2-40B4-BE49-F238E27FC236}">
                <a16:creationId xmlns:a16="http://schemas.microsoft.com/office/drawing/2014/main" id="{46B3FBEF-B940-4EA0-AA20-8FB1A3781CE2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996749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6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58333E-6 -0.01459 L 0.42239 -0.22153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20" y="-10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0.01042 L 0.21575 -0.09005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81" y="-3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2.59259E-6 L 0.50091 0.0544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39" y="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38 -0.00625 L 0.40937 0.10695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37" y="5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51 -0.00208 L 0.36159 -0.14097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55" y="-6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0.00417 L 0.34284 -0.43495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35" y="-2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2" grpId="0" animBg="1"/>
      <p:bldP spid="33" grpId="0" animBg="1"/>
      <p:bldP spid="20" grpId="0" animBg="1"/>
      <p:bldP spid="23" grpId="0" animBg="1"/>
      <p:bldP spid="5" grpId="0"/>
      <p:bldP spid="5" grpId="1"/>
      <p:bldP spid="27" grpId="0"/>
      <p:bldP spid="27" grpId="1"/>
      <p:bldP spid="29" grpId="0"/>
      <p:bldP spid="29" grpId="1"/>
      <p:bldP spid="31" grpId="0"/>
      <p:bldP spid="31" grpId="1"/>
      <p:bldP spid="35" grpId="0"/>
      <p:bldP spid="35" grpId="1"/>
      <p:bldP spid="36" grpId="0"/>
      <p:bldP spid="3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275336" y="225679"/>
            <a:ext cx="1156966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simple negatives </a:t>
            </a:r>
            <a:r>
              <a:rPr lang="en-US" sz="28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&amp;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questions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12" y="1315635"/>
            <a:ext cx="1034357" cy="1034357"/>
          </a:xfrm>
          <a:prstGeom prst="rect">
            <a:avLst/>
          </a:prstGeom>
        </p:spPr>
      </p:pic>
      <p:sp>
        <p:nvSpPr>
          <p:cNvPr id="26" name="Rounded Rectangular Callout 25"/>
          <p:cNvSpPr/>
          <p:nvPr/>
        </p:nvSpPr>
        <p:spPr>
          <a:xfrm>
            <a:off x="1537645" y="897980"/>
            <a:ext cx="2752096" cy="535494"/>
          </a:xfrm>
          <a:prstGeom prst="wedgeRoundRectCallout">
            <a:avLst>
              <a:gd name="adj1" fmla="val -61709"/>
              <a:gd name="adj2" fmla="val 35002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What time do you start school in the morning?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975" y="927621"/>
            <a:ext cx="958567" cy="958567"/>
          </a:xfrm>
          <a:prstGeom prst="rect">
            <a:avLst/>
          </a:prstGeom>
        </p:spPr>
      </p:pic>
      <p:sp>
        <p:nvSpPr>
          <p:cNvPr id="33" name="Rounded Rectangular Callout 32"/>
          <p:cNvSpPr/>
          <p:nvPr/>
        </p:nvSpPr>
        <p:spPr>
          <a:xfrm>
            <a:off x="5396150" y="1001423"/>
            <a:ext cx="4310170" cy="1126475"/>
          </a:xfrm>
          <a:prstGeom prst="wedgeRoundRectCallout">
            <a:avLst>
              <a:gd name="adj1" fmla="val 55034"/>
              <a:gd name="adj2" fmla="val -36818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start school at 9am. I don’t study languages at school, but I go to a Spanish class every Tuesday evening. Does your sister live in Spain now?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656212"/>
              </p:ext>
            </p:extLst>
          </p:nvPr>
        </p:nvGraphicFramePr>
        <p:xfrm>
          <a:off x="410311" y="2334210"/>
          <a:ext cx="6397571" cy="14935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98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95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95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12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61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,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You, We, They</a:t>
                      </a:r>
                    </a:p>
                    <a:p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70C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don’t (does not)</a:t>
                      </a:r>
                    </a:p>
                    <a:p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don’t</a:t>
                      </a:r>
                      <a:endParaRPr lang="en-GB" sz="1600" b="1" dirty="0">
                        <a:solidFill>
                          <a:srgbClr val="0070C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+ infinitive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study languages.</a:t>
                      </a:r>
                      <a:endParaRPr lang="en-GB" sz="1600" b="1" dirty="0">
                        <a:solidFill>
                          <a:srgbClr val="0070C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961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He,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She, It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She</a:t>
                      </a:r>
                      <a:endParaRPr lang="en-GB" sz="1600" b="1" dirty="0">
                        <a:solidFill>
                          <a:srgbClr val="0070C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doesn’t (does not)</a:t>
                      </a:r>
                    </a:p>
                    <a:p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doesn’t</a:t>
                      </a:r>
                      <a:endParaRPr lang="en-GB" sz="1600" b="1" dirty="0">
                        <a:solidFill>
                          <a:srgbClr val="0070C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+ infinitive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live there</a:t>
                      </a:r>
                      <a:r>
                        <a:rPr lang="en-US" sz="1600" b="1" baseline="0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now.</a:t>
                      </a:r>
                      <a:endParaRPr lang="en-GB" sz="1600" b="1" dirty="0">
                        <a:solidFill>
                          <a:srgbClr val="0070C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3" name="Rounded Rectangular Callout 22"/>
          <p:cNvSpPr/>
          <p:nvPr/>
        </p:nvSpPr>
        <p:spPr>
          <a:xfrm>
            <a:off x="1709803" y="1482999"/>
            <a:ext cx="3443268" cy="840132"/>
          </a:xfrm>
          <a:prstGeom prst="wedgeRoundRectCallout">
            <a:avLst>
              <a:gd name="adj1" fmla="val -62286"/>
              <a:gd name="adj2" fmla="val -51255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No, she doesn’t. She doesn’t live there now. She lives in London.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821250"/>
              </p:ext>
            </p:extLst>
          </p:nvPr>
        </p:nvGraphicFramePr>
        <p:xfrm>
          <a:off x="410310" y="3844543"/>
          <a:ext cx="6397572" cy="14935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482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35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62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95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89123"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61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</a:rPr>
                        <a:t>(qu. word)</a:t>
                      </a:r>
                      <a:endParaRPr lang="en-GB" sz="1600" dirty="0">
                        <a:latin typeface="Open Sans"/>
                      </a:endParaRPr>
                    </a:p>
                    <a:p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Open Sans"/>
                        </a:rPr>
                        <a:t>What time</a:t>
                      </a:r>
                      <a:endParaRPr lang="en-GB" sz="1600" b="1" dirty="0">
                        <a:solidFill>
                          <a:srgbClr val="0070C0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</a:rPr>
                        <a:t>do</a:t>
                      </a:r>
                    </a:p>
                    <a:p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Open Sans"/>
                        </a:rPr>
                        <a:t>do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,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you, we, they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</a:t>
                      </a:r>
                      <a:endParaRPr lang="en-GB" sz="1600" b="1" dirty="0">
                        <a:solidFill>
                          <a:srgbClr val="0070C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+ infinitive?</a:t>
                      </a: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start school?</a:t>
                      </a:r>
                      <a:endParaRPr lang="en-GB" sz="1600" b="1" dirty="0">
                        <a:solidFill>
                          <a:srgbClr val="0070C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9619">
                <a:tc>
                  <a:txBody>
                    <a:bodyPr/>
                    <a:lstStyle/>
                    <a:p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</a:rPr>
                        <a:t>Does</a:t>
                      </a:r>
                    </a:p>
                    <a:p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Open Sans"/>
                        </a:rPr>
                        <a:t>Does</a:t>
                      </a:r>
                      <a:endParaRPr lang="en-GB" sz="1600" b="1" dirty="0">
                        <a:solidFill>
                          <a:srgbClr val="0070C0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he,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she, it</a:t>
                      </a:r>
                      <a:endParaRPr lang="en-GB" sz="1600" baseline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US" sz="1600" b="1" baseline="0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your sister</a:t>
                      </a:r>
                      <a:endParaRPr lang="en-GB" sz="1600" b="1" dirty="0">
                        <a:solidFill>
                          <a:srgbClr val="0070C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+ infinitive?</a:t>
                      </a: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live in Spain now?</a:t>
                      </a:r>
                      <a:endParaRPr lang="en-GB" sz="1600" b="1" dirty="0">
                        <a:solidFill>
                          <a:srgbClr val="0070C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393059"/>
              </p:ext>
            </p:extLst>
          </p:nvPr>
        </p:nvGraphicFramePr>
        <p:xfrm>
          <a:off x="410310" y="5338063"/>
          <a:ext cx="4751365" cy="10058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482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84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46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123"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619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/>
                        </a:rPr>
                        <a:t>Yes/No,</a:t>
                      </a:r>
                      <a:endParaRPr lang="en-GB" sz="1600" dirty="0">
                        <a:latin typeface="Open Sans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,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you, we, 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do/don’t.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9619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He,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she, 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does/doesn’t.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30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4726" y="2334210"/>
            <a:ext cx="1027632" cy="1027632"/>
          </a:xfrm>
          <a:prstGeom prst="rect">
            <a:avLst/>
          </a:prstGeom>
        </p:spPr>
      </p:pic>
      <p:sp>
        <p:nvSpPr>
          <p:cNvPr id="34" name="Rounded Rectangular Callout 33"/>
          <p:cNvSpPr/>
          <p:nvPr/>
        </p:nvSpPr>
        <p:spPr>
          <a:xfrm>
            <a:off x="7188700" y="2435615"/>
            <a:ext cx="2965208" cy="1053173"/>
          </a:xfrm>
          <a:prstGeom prst="wedgeRoundRectCallout">
            <a:avLst>
              <a:gd name="adj1" fmla="val 55760"/>
              <a:gd name="adj2" fmla="val -2506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use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does/doesn’t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the third person (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he/she/it)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in negative statements and questions.</a:t>
            </a:r>
          </a:p>
        </p:txBody>
      </p:sp>
      <p:sp>
        <p:nvSpPr>
          <p:cNvPr id="37" name="Arc 36"/>
          <p:cNvSpPr/>
          <p:nvPr/>
        </p:nvSpPr>
        <p:spPr>
          <a:xfrm rot="5157138" flipV="1">
            <a:off x="4643602" y="1186737"/>
            <a:ext cx="2089380" cy="4361709"/>
          </a:xfrm>
          <a:prstGeom prst="arc">
            <a:avLst>
              <a:gd name="adj1" fmla="val 6528665"/>
              <a:gd name="adj2" fmla="val 1578706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9" name="Rounded Rectangular Callout 38"/>
          <p:cNvSpPr/>
          <p:nvPr/>
        </p:nvSpPr>
        <p:spPr>
          <a:xfrm>
            <a:off x="7124767" y="4037029"/>
            <a:ext cx="2965208" cy="1053173"/>
          </a:xfrm>
          <a:prstGeom prst="wedgeRoundRectCallout">
            <a:avLst>
              <a:gd name="adj1" fmla="val 55286"/>
              <a:gd name="adj2" fmla="val -4509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Some questions are open (they need a long answer). We use question words with open questions.</a:t>
            </a:r>
          </a:p>
        </p:txBody>
      </p:sp>
      <p:sp>
        <p:nvSpPr>
          <p:cNvPr id="40" name="Arc 39"/>
          <p:cNvSpPr/>
          <p:nvPr/>
        </p:nvSpPr>
        <p:spPr>
          <a:xfrm rot="5400000" flipV="1">
            <a:off x="3561010" y="1263854"/>
            <a:ext cx="1055805" cy="6508844"/>
          </a:xfrm>
          <a:prstGeom prst="arc">
            <a:avLst>
              <a:gd name="adj1" fmla="val 5467637"/>
              <a:gd name="adj2" fmla="val 1582150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1" name="Rounded Rectangular Callout 40"/>
          <p:cNvSpPr/>
          <p:nvPr/>
        </p:nvSpPr>
        <p:spPr>
          <a:xfrm>
            <a:off x="6167275" y="5400047"/>
            <a:ext cx="3103384" cy="1218858"/>
          </a:xfrm>
          <a:prstGeom prst="wedgeRoundRectCallout">
            <a:avLst>
              <a:gd name="adj1" fmla="val 55760"/>
              <a:gd name="adj2" fmla="val -3307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Some questions are closed (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yes/no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questions). They don’t have a question word. We use short answers with these.</a:t>
            </a:r>
          </a:p>
        </p:txBody>
      </p:sp>
      <p:sp>
        <p:nvSpPr>
          <p:cNvPr id="42" name="Arc 41"/>
          <p:cNvSpPr/>
          <p:nvPr/>
        </p:nvSpPr>
        <p:spPr>
          <a:xfrm rot="5727305" flipH="1" flipV="1">
            <a:off x="4538563" y="2309615"/>
            <a:ext cx="455677" cy="6167635"/>
          </a:xfrm>
          <a:prstGeom prst="arc">
            <a:avLst>
              <a:gd name="adj1" fmla="val 5848239"/>
              <a:gd name="adj2" fmla="val 1601773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3" name="Pentagon 42"/>
          <p:cNvSpPr/>
          <p:nvPr/>
        </p:nvSpPr>
        <p:spPr>
          <a:xfrm>
            <a:off x="9706320" y="5501520"/>
            <a:ext cx="2372751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44" name="Rounded Rectangular Callout 43"/>
          <p:cNvSpPr/>
          <p:nvPr/>
        </p:nvSpPr>
        <p:spPr>
          <a:xfrm>
            <a:off x="10301870" y="3550460"/>
            <a:ext cx="1543127" cy="1787603"/>
          </a:xfrm>
          <a:prstGeom prst="wedgeRoundRectCallout">
            <a:avLst>
              <a:gd name="adj1" fmla="val 55760"/>
              <a:gd name="adj2" fmla="val -2506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infinitive form is what you find in a dictionary.</a:t>
            </a:r>
          </a:p>
        </p:txBody>
      </p:sp>
      <p:sp>
        <p:nvSpPr>
          <p:cNvPr id="27" name="Footer Placeholder 1"/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299732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4091</TotalTime>
  <Words>1430</Words>
  <Application>Microsoft Office PowerPoint</Application>
  <PresentationFormat>Widescreen</PresentationFormat>
  <Paragraphs>233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Noto Sans Symbols</vt:lpstr>
      <vt:lpstr>Open Sans</vt:lpstr>
      <vt:lpstr>Open Sans</vt:lpstr>
      <vt:lpstr>Rockwell</vt:lpstr>
      <vt:lpstr>Rokkitt</vt:lpstr>
      <vt:lpstr>Times New Roman</vt:lpstr>
      <vt:lpstr>Simple Light</vt:lpstr>
      <vt:lpstr>Pearson</vt:lpstr>
      <vt:lpstr>Grammar A1 present simple </vt:lpstr>
      <vt:lpstr>The present simple</vt:lpstr>
      <vt:lpstr>Function: present simple</vt:lpstr>
      <vt:lpstr>PowerPoint Presentation</vt:lpstr>
      <vt:lpstr>Form: present simple</vt:lpstr>
      <vt:lpstr>Form: present simple positive</vt:lpstr>
      <vt:lpstr>PowerPoint Presentation</vt:lpstr>
      <vt:lpstr>Form: present simple negatives &amp; questions</vt:lpstr>
      <vt:lpstr>Form: present simple negatives &amp; questions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130</cp:revision>
  <dcterms:modified xsi:type="dcterms:W3CDTF">2019-12-05T08:25:30Z</dcterms:modified>
</cp:coreProperties>
</file>